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2" r:id="rId4"/>
    <p:sldId id="266" r:id="rId5"/>
    <p:sldId id="259" r:id="rId6"/>
    <p:sldId id="257" r:id="rId7"/>
    <p:sldId id="260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5648075240594928E-2"/>
          <c:y val="0.16280110819480897"/>
          <c:w val="0.87990748031496058"/>
          <c:h val="0.7212423447069116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'Biology of Animals Fall 2012'!$C$413:$C$418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F</c:v>
                </c:pt>
                <c:pt idx="5">
                  <c:v>W</c:v>
                </c:pt>
              </c:strCache>
            </c:strRef>
          </c:cat>
          <c:val>
            <c:numRef>
              <c:f>'Biology of Animals Fall 2012'!$D$413:$D$418</c:f>
              <c:numCache>
                <c:formatCode>General</c:formatCode>
                <c:ptCount val="6"/>
                <c:pt idx="0">
                  <c:v>0.11392405063291139</c:v>
                </c:pt>
                <c:pt idx="1">
                  <c:v>0.20886075949367089</c:v>
                </c:pt>
                <c:pt idx="2">
                  <c:v>0.23417721518987342</c:v>
                </c:pt>
                <c:pt idx="3">
                  <c:v>0.10126582278481013</c:v>
                </c:pt>
                <c:pt idx="4">
                  <c:v>0.18354430379746836</c:v>
                </c:pt>
                <c:pt idx="5">
                  <c:v>0.15822784810126583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5940960"/>
        <c:axId val="425939392"/>
      </c:barChart>
      <c:catAx>
        <c:axId val="425940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5939392"/>
        <c:crosses val="autoZero"/>
        <c:auto val="1"/>
        <c:lblAlgn val="ctr"/>
        <c:lblOffset val="100"/>
        <c:noMultiLvlLbl val="0"/>
      </c:catAx>
      <c:valAx>
        <c:axId val="425939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5940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'BIO 1023 Roster and Grades'!$T$29:$T$34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F</c:v>
                </c:pt>
                <c:pt idx="5">
                  <c:v>W</c:v>
                </c:pt>
              </c:strCache>
            </c:strRef>
          </c:cat>
          <c:val>
            <c:numRef>
              <c:f>'BIO 1023 Roster and Grades'!$U$29:$U$34</c:f>
              <c:numCache>
                <c:formatCode>General</c:formatCode>
                <c:ptCount val="6"/>
                <c:pt idx="0">
                  <c:v>0.37142857142857144</c:v>
                </c:pt>
                <c:pt idx="1">
                  <c:v>0.17142857142857143</c:v>
                </c:pt>
                <c:pt idx="2">
                  <c:v>0.17142857142857143</c:v>
                </c:pt>
                <c:pt idx="3">
                  <c:v>0</c:v>
                </c:pt>
                <c:pt idx="4">
                  <c:v>0.14285714285714285</c:v>
                </c:pt>
                <c:pt idx="5">
                  <c:v>0.14285714285714285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4040664"/>
        <c:axId val="284042232"/>
      </c:barChart>
      <c:catAx>
        <c:axId val="28404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4042232"/>
        <c:crosses val="autoZero"/>
        <c:auto val="1"/>
        <c:lblAlgn val="ctr"/>
        <c:lblOffset val="100"/>
        <c:noMultiLvlLbl val="0"/>
      </c:catAx>
      <c:valAx>
        <c:axId val="284042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4040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5648075240594928E-2"/>
          <c:y val="0.16280110819480897"/>
          <c:w val="0.87990748031496058"/>
          <c:h val="0.7212423447069116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'Biology of Animals Fall 2012'!$C$413:$C$418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F</c:v>
                </c:pt>
                <c:pt idx="5">
                  <c:v>W</c:v>
                </c:pt>
              </c:strCache>
            </c:strRef>
          </c:cat>
          <c:val>
            <c:numRef>
              <c:f>'Biology of Animals Fall 2012'!$D$413:$D$418</c:f>
              <c:numCache>
                <c:formatCode>General</c:formatCode>
                <c:ptCount val="6"/>
                <c:pt idx="0">
                  <c:v>0.11392405063291139</c:v>
                </c:pt>
                <c:pt idx="1">
                  <c:v>0.20886075949367089</c:v>
                </c:pt>
                <c:pt idx="2">
                  <c:v>0.23417721518987342</c:v>
                </c:pt>
                <c:pt idx="3">
                  <c:v>0.10126582278481013</c:v>
                </c:pt>
                <c:pt idx="4">
                  <c:v>0.18354430379746836</c:v>
                </c:pt>
                <c:pt idx="5">
                  <c:v>0.15822784810126583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4782512"/>
        <c:axId val="434782904"/>
      </c:barChart>
      <c:catAx>
        <c:axId val="434782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4782904"/>
        <c:crosses val="autoZero"/>
        <c:auto val="1"/>
        <c:lblAlgn val="ctr"/>
        <c:lblOffset val="100"/>
        <c:noMultiLvlLbl val="0"/>
      </c:catAx>
      <c:valAx>
        <c:axId val="434782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4782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'BIO 1023 and BIO 1303 Next_Term'!$Q$51:$Q$56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F</c:v>
                </c:pt>
                <c:pt idx="5">
                  <c:v>W</c:v>
                </c:pt>
              </c:strCache>
            </c:strRef>
          </c:cat>
          <c:val>
            <c:numRef>
              <c:f>'BIO 1023 and BIO 1303 Next_Term'!$R$51:$R$56</c:f>
              <c:numCache>
                <c:formatCode>General</c:formatCode>
                <c:ptCount val="6"/>
                <c:pt idx="0">
                  <c:v>0.55555555555555558</c:v>
                </c:pt>
                <c:pt idx="1">
                  <c:v>0.16666666666666666</c:v>
                </c:pt>
                <c:pt idx="2">
                  <c:v>0.16666666666666666</c:v>
                </c:pt>
                <c:pt idx="3">
                  <c:v>0</c:v>
                </c:pt>
                <c:pt idx="4">
                  <c:v>5.5555555555555552E-2</c:v>
                </c:pt>
                <c:pt idx="5">
                  <c:v>5.5555555555555552E-2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9722784"/>
        <c:axId val="309723176"/>
      </c:barChart>
      <c:catAx>
        <c:axId val="309722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9723176"/>
        <c:crosses val="autoZero"/>
        <c:auto val="1"/>
        <c:lblAlgn val="ctr"/>
        <c:lblOffset val="100"/>
        <c:noMultiLvlLbl val="0"/>
      </c:catAx>
      <c:valAx>
        <c:axId val="309723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9722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009251968503937"/>
          <c:y val="2.4814814814814814E-2"/>
          <c:w val="0.87990748031496058"/>
          <c:h val="0.7212423447069116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'BIO 1023 and BIO 1303 Next_Term'!$W$51:$W$56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F</c:v>
                </c:pt>
                <c:pt idx="5">
                  <c:v>W</c:v>
                </c:pt>
              </c:strCache>
            </c:strRef>
          </c:cat>
          <c:val>
            <c:numRef>
              <c:f>'BIO 1023 and BIO 1303 Next_Term'!$X$51:$X$56</c:f>
              <c:numCache>
                <c:formatCode>General</c:formatCode>
                <c:ptCount val="6"/>
                <c:pt idx="0">
                  <c:v>0.16666666666666666</c:v>
                </c:pt>
                <c:pt idx="1">
                  <c:v>0.3888888888888889</c:v>
                </c:pt>
                <c:pt idx="2">
                  <c:v>0</c:v>
                </c:pt>
                <c:pt idx="3">
                  <c:v>5.5555555555555552E-2</c:v>
                </c:pt>
                <c:pt idx="4">
                  <c:v>0.27777777777777779</c:v>
                </c:pt>
                <c:pt idx="5">
                  <c:v>0.1111111111111111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4603088"/>
        <c:axId val="314603480"/>
      </c:barChart>
      <c:catAx>
        <c:axId val="314603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4603480"/>
        <c:crosses val="autoZero"/>
        <c:auto val="1"/>
        <c:lblAlgn val="ctr"/>
        <c:lblOffset val="100"/>
        <c:noMultiLvlLbl val="0"/>
      </c:catAx>
      <c:valAx>
        <c:axId val="314603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4603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54478-6FC4-4802-9095-DBA27475E1B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EFAB-257D-4E05-AB3A-192E2AE0FF7F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20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54478-6FC4-4802-9095-DBA27475E1B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EFAB-257D-4E05-AB3A-192E2AE0F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66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54478-6FC4-4802-9095-DBA27475E1B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EFAB-257D-4E05-AB3A-192E2AE0F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57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54478-6FC4-4802-9095-DBA27475E1B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EFAB-257D-4E05-AB3A-192E2AE0FF7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3716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54478-6FC4-4802-9095-DBA27475E1B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EFAB-257D-4E05-AB3A-192E2AE0F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740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54478-6FC4-4802-9095-DBA27475E1B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EFAB-257D-4E05-AB3A-192E2AE0FF7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8488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54478-6FC4-4802-9095-DBA27475E1B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EFAB-257D-4E05-AB3A-192E2AE0F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89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54478-6FC4-4802-9095-DBA27475E1B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EFAB-257D-4E05-AB3A-192E2AE0F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349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54478-6FC4-4802-9095-DBA27475E1B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EFAB-257D-4E05-AB3A-192E2AE0F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824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54478-6FC4-4802-9095-DBA27475E1B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EFAB-257D-4E05-AB3A-192E2AE0F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063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54478-6FC4-4802-9095-DBA27475E1B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EFAB-257D-4E05-AB3A-192E2AE0F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407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54478-6FC4-4802-9095-DBA27475E1B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EFAB-257D-4E05-AB3A-192E2AE0F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42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54478-6FC4-4802-9095-DBA27475E1B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EFAB-257D-4E05-AB3A-192E2AE0F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36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54478-6FC4-4802-9095-DBA27475E1B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EFAB-257D-4E05-AB3A-192E2AE0F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029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54478-6FC4-4802-9095-DBA27475E1B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EFAB-257D-4E05-AB3A-192E2AE0F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56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54478-6FC4-4802-9095-DBA27475E1B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EFAB-257D-4E05-AB3A-192E2AE0F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990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54478-6FC4-4802-9095-DBA27475E1B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EFAB-257D-4E05-AB3A-192E2AE0F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2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1554478-6FC4-4802-9095-DBA27475E1B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930EFAB-257D-4E05-AB3A-192E2AE0F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4048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i="1" dirty="0"/>
              <a:t>Assessment of Introductory Biology Course for Improving Retention in the Major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Ronald L. Johnson</a:t>
            </a:r>
          </a:p>
          <a:p>
            <a:r>
              <a:rPr lang="en-US" b="1" dirty="0" smtClean="0"/>
              <a:t>Catherine Butler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16679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3751" y="256859"/>
            <a:ext cx="5676341" cy="1507067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45%</a:t>
            </a:r>
            <a:r>
              <a:rPr lang="en-US" sz="2400" dirty="0" smtClean="0"/>
              <a:t> of entering biology of animals class receiving grades of d, f or withdrawing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93708" y="932935"/>
            <a:ext cx="4135865" cy="3615267"/>
          </a:xfrm>
        </p:spPr>
        <p:txBody>
          <a:bodyPr/>
          <a:lstStyle/>
          <a:p>
            <a:r>
              <a:rPr lang="en-US" b="1" dirty="0" smtClean="0"/>
              <a:t>Grade distribution of Biology of Animals students majoring as Biology, Pre-professional emphasis.  Fall 2012-3</a:t>
            </a:r>
            <a:endParaRPr lang="en-US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6738867"/>
              </p:ext>
            </p:extLst>
          </p:nvPr>
        </p:nvGraphicFramePr>
        <p:xfrm>
          <a:off x="6293708" y="3503598"/>
          <a:ext cx="5729416" cy="3144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197708" y="2584967"/>
            <a:ext cx="552758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Our largest and best prepared majors </a:t>
            </a:r>
          </a:p>
          <a:p>
            <a:r>
              <a:rPr lang="en-US" sz="2400" b="1" dirty="0" smtClean="0"/>
              <a:t>Biology of Animals - Fall entry level course (sometimes Bio of Plants)</a:t>
            </a:r>
          </a:p>
          <a:p>
            <a:r>
              <a:rPr lang="en-US" sz="2400" b="1" dirty="0" smtClean="0"/>
              <a:t>Poor retention but did not initially have the numbers</a:t>
            </a:r>
          </a:p>
          <a:p>
            <a:r>
              <a:rPr lang="en-US" sz="2400" b="1" dirty="0" smtClean="0"/>
              <a:t>2011- 2012 we started to analyze what is going on</a:t>
            </a:r>
            <a:endParaRPr lang="en-US" sz="2400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342808" y="831673"/>
            <a:ext cx="51930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Biology majors, </a:t>
            </a:r>
            <a:r>
              <a:rPr lang="en-US" sz="3200" b="1" dirty="0" err="1" smtClean="0"/>
              <a:t>Preprofessional</a:t>
            </a:r>
            <a:r>
              <a:rPr lang="en-US" sz="3200" b="1" dirty="0" smtClean="0"/>
              <a:t> emphasis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718531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5960086"/>
              </p:ext>
            </p:extLst>
          </p:nvPr>
        </p:nvGraphicFramePr>
        <p:xfrm>
          <a:off x="8592066" y="1738189"/>
          <a:ext cx="3599936" cy="41851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9984"/>
                <a:gridCol w="899984"/>
                <a:gridCol w="899984"/>
                <a:gridCol w="899984"/>
              </a:tblGrid>
              <a:tr h="282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ANOVA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59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GRADE VS ACT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25.7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22.8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21.3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20.8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Mean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23.2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SIGN.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 &lt; 0.0001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2591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1149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Tukey's Test of Significance among grades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259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 &gt; B,C,D and 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59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 &gt; D and 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 &gt; 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05946" y="819310"/>
            <a:ext cx="801541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Table 1.  Comparison of grades received in first semester biology courses relative to ACT.  		</a:t>
            </a:r>
          </a:p>
          <a:p>
            <a:r>
              <a:rPr lang="en-US" sz="2000" b="1" dirty="0" smtClean="0"/>
              <a:t>										</a:t>
            </a:r>
          </a:p>
          <a:p>
            <a:r>
              <a:rPr lang="en-US" sz="2000" b="1" dirty="0" smtClean="0"/>
              <a:t>ACT		</a:t>
            </a:r>
            <a:r>
              <a:rPr lang="en-US" sz="2000" b="1" dirty="0" smtClean="0">
                <a:solidFill>
                  <a:srgbClr val="FF0000"/>
                </a:solidFill>
              </a:rPr>
              <a:t>14	15	16	17	18	19	20</a:t>
            </a:r>
          </a:p>
          <a:p>
            <a:r>
              <a:rPr lang="en-US" sz="2000" b="1" dirty="0" err="1" smtClean="0"/>
              <a:t>ave.</a:t>
            </a:r>
            <a:r>
              <a:rPr lang="en-US" sz="2000" b="1" dirty="0" smtClean="0"/>
              <a:t> GPA	</a:t>
            </a:r>
            <a:r>
              <a:rPr lang="en-US" sz="2000" b="1" dirty="0" smtClean="0">
                <a:solidFill>
                  <a:srgbClr val="FF0000"/>
                </a:solidFill>
              </a:rPr>
              <a:t>2.0	1.0	2.0	1.5	1.5	1.8	1.7</a:t>
            </a:r>
            <a:r>
              <a:rPr lang="en-US" sz="2000" b="1" dirty="0" smtClean="0"/>
              <a:t>											</a:t>
            </a:r>
          </a:p>
          <a:p>
            <a:r>
              <a:rPr lang="en-US" sz="2000" b="1" dirty="0" smtClean="0"/>
              <a:t>ACT		</a:t>
            </a:r>
            <a:r>
              <a:rPr lang="en-US" sz="2000" b="1" dirty="0" smtClean="0">
                <a:solidFill>
                  <a:srgbClr val="FF0000"/>
                </a:solidFill>
              </a:rPr>
              <a:t>21	22</a:t>
            </a:r>
            <a:r>
              <a:rPr lang="en-US" sz="2000" b="1" dirty="0" smtClean="0"/>
              <a:t>	23          24	25	26	27</a:t>
            </a:r>
          </a:p>
          <a:p>
            <a:r>
              <a:rPr lang="en-US" sz="2000" b="1" dirty="0" err="1" smtClean="0"/>
              <a:t>ave.</a:t>
            </a:r>
            <a:r>
              <a:rPr lang="en-US" sz="2000" b="1" dirty="0" smtClean="0"/>
              <a:t> GPA	</a:t>
            </a:r>
            <a:r>
              <a:rPr lang="en-US" sz="2000" b="1" dirty="0" smtClean="0">
                <a:solidFill>
                  <a:srgbClr val="FF0000"/>
                </a:solidFill>
              </a:rPr>
              <a:t>1.8	1.8</a:t>
            </a:r>
            <a:r>
              <a:rPr lang="en-US" sz="2000" b="1" dirty="0" smtClean="0"/>
              <a:t>	2.5        2.7	2.3	2.7	3.1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	</a:t>
            </a:r>
          </a:p>
          <a:p>
            <a:r>
              <a:rPr lang="en-US" sz="2000" b="1" dirty="0" smtClean="0"/>
              <a:t>ACT		28	29	30	31	32	33</a:t>
            </a:r>
          </a:p>
          <a:p>
            <a:r>
              <a:rPr lang="en-US" sz="2000" b="1" dirty="0" smtClean="0"/>
              <a:t>Ave. GPA	2.9	2.8	3.1	2.9	4.0	4.0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867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95" y="557884"/>
            <a:ext cx="8534400" cy="1507067"/>
          </a:xfrm>
        </p:spPr>
        <p:txBody>
          <a:bodyPr/>
          <a:lstStyle/>
          <a:p>
            <a:r>
              <a:rPr lang="en-US" dirty="0" smtClean="0"/>
              <a:t>We developed a standardized test for entering freshmen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595" y="2333367"/>
            <a:ext cx="8534400" cy="3615267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Correlation coefficient of pre-test scores to percentiles at the end of the semester</a:t>
            </a:r>
          </a:p>
          <a:p>
            <a:r>
              <a:rPr lang="en-US" b="1" dirty="0" smtClean="0"/>
              <a:t>p &lt; 0.01.  </a:t>
            </a:r>
          </a:p>
          <a:p>
            <a:endParaRPr lang="en-US" b="1" dirty="0" smtClean="0"/>
          </a:p>
          <a:p>
            <a:r>
              <a:rPr lang="en-US" b="1" dirty="0" smtClean="0"/>
              <a:t>Compared pre-test scores to ACT scores using correlation coefficient</a:t>
            </a:r>
          </a:p>
          <a:p>
            <a:r>
              <a:rPr lang="en-US" b="1" dirty="0" smtClean="0"/>
              <a:t>P &lt;  0.0001</a:t>
            </a:r>
          </a:p>
          <a:p>
            <a:r>
              <a:rPr lang="en-US" b="1" dirty="0" smtClean="0"/>
              <a:t>ACT scores are much easier to use as a screen than having entering students take an entry exam to determine course pathway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835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7250" y="442554"/>
            <a:ext cx="8534400" cy="1507067"/>
          </a:xfrm>
        </p:spPr>
        <p:txBody>
          <a:bodyPr/>
          <a:lstStyle/>
          <a:p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828" y="2086231"/>
            <a:ext cx="10214448" cy="3615267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Minimal ACT score </a:t>
            </a:r>
            <a:r>
              <a:rPr lang="en-US" sz="2400" b="1" dirty="0"/>
              <a:t>of 23 for entering biology majors enrolling in our traditional Biology of Plants and/or Animals courses</a:t>
            </a:r>
            <a:r>
              <a:rPr lang="en-US" sz="2400" b="1" dirty="0" smtClean="0"/>
              <a:t>.</a:t>
            </a:r>
          </a:p>
          <a:p>
            <a:r>
              <a:rPr lang="en-US" sz="2400" b="1" dirty="0" smtClean="0"/>
              <a:t>Students scoring &lt; 23 took Biological Inquiry</a:t>
            </a:r>
          </a:p>
          <a:p>
            <a:r>
              <a:rPr lang="en-US" sz="2400" b="1" dirty="0" smtClean="0"/>
              <a:t> Developed a new entry level course:  BIO </a:t>
            </a:r>
            <a:r>
              <a:rPr lang="en-US" sz="2400" b="1" dirty="0"/>
              <a:t>1023 Biological Inquiry</a:t>
            </a:r>
            <a:endParaRPr lang="en-US" sz="2400" b="1" dirty="0"/>
          </a:p>
          <a:p>
            <a:r>
              <a:rPr lang="en-US" sz="2400" b="1" dirty="0"/>
              <a:t>BIO 1023. Biological Inquiry An inquiry-based introduction to concepts in biology, with an emphasis on behavior, ecology, and evolution. Research-oriented activities will emphasize the skills and attitudes necessary for understanding and conducting scientific inquiry. Fall. Prerequisite, permission of instructor.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56850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4313" y="790832"/>
            <a:ext cx="10470291" cy="6186616"/>
          </a:xfrm>
        </p:spPr>
        <p:txBody>
          <a:bodyPr>
            <a:normAutofit fontScale="77500" lnSpcReduction="20000"/>
          </a:bodyPr>
          <a:lstStyle/>
          <a:p>
            <a:r>
              <a:rPr lang="en-US" sz="2800" b="1" dirty="0" smtClean="0"/>
              <a:t>Despite </a:t>
            </a:r>
            <a:r>
              <a:rPr lang="en-US" sz="2800" b="1" dirty="0"/>
              <a:t>our having taught BIO 1023 Biological Inquiry for </a:t>
            </a:r>
            <a:r>
              <a:rPr lang="en-US" sz="2800" b="1" dirty="0" smtClean="0"/>
              <a:t>5 </a:t>
            </a:r>
            <a:r>
              <a:rPr lang="en-US" sz="2800" b="1" dirty="0"/>
              <a:t>years, we have never </a:t>
            </a:r>
            <a:r>
              <a:rPr lang="en-US" sz="2800" b="1" dirty="0" smtClean="0"/>
              <a:t>assessed </a:t>
            </a:r>
            <a:r>
              <a:rPr lang="en-US" sz="2800" b="1" dirty="0"/>
              <a:t>outcomes for students having taken the course.  </a:t>
            </a:r>
            <a:endParaRPr lang="en-US" sz="2800" b="1" dirty="0" smtClean="0"/>
          </a:p>
          <a:p>
            <a:r>
              <a:rPr lang="en-US" sz="2800" b="1" dirty="0" smtClean="0"/>
              <a:t>Questions: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1.</a:t>
            </a:r>
            <a:r>
              <a:rPr lang="en-US" sz="2800" b="1" dirty="0" smtClean="0"/>
              <a:t>  Do </a:t>
            </a:r>
            <a:r>
              <a:rPr lang="en-US" sz="2800" b="1" dirty="0"/>
              <a:t>at-risk students (ACT &lt; 23) change their majors away from the Biological Sciences regardless of the entry course taken?  </a:t>
            </a:r>
            <a:endParaRPr lang="en-US" sz="2800" b="1" dirty="0" smtClean="0"/>
          </a:p>
          <a:p>
            <a:r>
              <a:rPr lang="en-US" sz="2800" b="1" dirty="0" smtClean="0">
                <a:solidFill>
                  <a:srgbClr val="FF0000"/>
                </a:solidFill>
              </a:rPr>
              <a:t>2.</a:t>
            </a:r>
            <a:r>
              <a:rPr lang="en-US" sz="2800" b="1" dirty="0" smtClean="0"/>
              <a:t>  Does </a:t>
            </a:r>
            <a:r>
              <a:rPr lang="en-US" sz="2800" b="1" dirty="0"/>
              <a:t>the completion of the course in Biological Inquiry result in an improvement in student performance in Biology of Plants/Animals versus that found previously</a:t>
            </a:r>
            <a:r>
              <a:rPr lang="en-US" sz="2800" b="1" dirty="0" smtClean="0"/>
              <a:t>?</a:t>
            </a:r>
          </a:p>
          <a:p>
            <a:r>
              <a:rPr lang="en-US" sz="3400" b="1" dirty="0" smtClean="0">
                <a:solidFill>
                  <a:srgbClr val="FF0000"/>
                </a:solidFill>
              </a:rPr>
              <a:t>3.</a:t>
            </a:r>
            <a:r>
              <a:rPr lang="en-US" sz="3400" b="1" dirty="0" smtClean="0"/>
              <a:t>  Is </a:t>
            </a:r>
            <a:r>
              <a:rPr lang="en-US" sz="3400" b="1" dirty="0"/>
              <a:t>there a reduction in course drops by at-risk students in either the inquiry or Biology of Plants/Animals course?  </a:t>
            </a:r>
            <a:endParaRPr lang="en-US" sz="3400" b="1" dirty="0" smtClean="0"/>
          </a:p>
          <a:p>
            <a:r>
              <a:rPr lang="en-US" sz="3400" b="1" dirty="0" smtClean="0">
                <a:solidFill>
                  <a:srgbClr val="FF0000"/>
                </a:solidFill>
              </a:rPr>
              <a:t>4.</a:t>
            </a:r>
            <a:r>
              <a:rPr lang="en-US" sz="3400" b="1" dirty="0" smtClean="0"/>
              <a:t>  Is </a:t>
            </a:r>
            <a:r>
              <a:rPr lang="en-US" sz="3400" b="1" dirty="0"/>
              <a:t>there a statistical improvement in grade distribution in those at-risk students in their next biology course?  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  </a:t>
            </a:r>
            <a:r>
              <a:rPr lang="en-US" sz="2800" b="1" dirty="0" smtClean="0">
                <a:solidFill>
                  <a:srgbClr val="FFFF00"/>
                </a:solidFill>
              </a:rPr>
              <a:t>We have no clue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057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255" y="360176"/>
            <a:ext cx="8534400" cy="1507067"/>
          </a:xfrm>
        </p:spPr>
        <p:txBody>
          <a:bodyPr/>
          <a:lstStyle/>
          <a:p>
            <a:r>
              <a:rPr lang="en-US" dirty="0" smtClean="0"/>
              <a:t>Preliminary data by smart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1400" b="1" dirty="0" smtClean="0"/>
          </a:p>
          <a:p>
            <a:endParaRPr lang="en-US" sz="1400" b="1" dirty="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3244496"/>
              </p:ext>
            </p:extLst>
          </p:nvPr>
        </p:nvGraphicFramePr>
        <p:xfrm>
          <a:off x="684212" y="2061060"/>
          <a:ext cx="4943174" cy="2943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0132571"/>
              </p:ext>
            </p:extLst>
          </p:nvPr>
        </p:nvGraphicFramePr>
        <p:xfrm>
          <a:off x="6353904" y="1992069"/>
          <a:ext cx="5729416" cy="3144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93341" y="5136864"/>
            <a:ext cx="98459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Grade distribution of Biological Inquiry                           Historical Biology of Animals data</a:t>
            </a:r>
          </a:p>
          <a:p>
            <a:r>
              <a:rPr lang="en-US" dirty="0"/>
              <a:t> </a:t>
            </a:r>
            <a:r>
              <a:rPr lang="en-US" dirty="0" smtClean="0"/>
              <a:t>   n = 35, 1 cohort</a:t>
            </a:r>
          </a:p>
          <a:p>
            <a:r>
              <a:rPr lang="en-US" dirty="0"/>
              <a:t> </a:t>
            </a:r>
            <a:r>
              <a:rPr lang="en-US" dirty="0" smtClean="0"/>
              <a:t>   Almost 30% F and W grades                                          Compared to 45% D,F, and 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508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5666" y="410283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Students taking biological inquiry and then biology of animals (n = 18)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49147" y="5160931"/>
            <a:ext cx="9484755" cy="1161682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Biological Inquiry                                                            Biology of Animals</a:t>
            </a:r>
          </a:p>
          <a:p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                                                                                                 43% D, F and W</a:t>
            </a:r>
            <a:endParaRPr lang="en-US" b="1" dirty="0">
              <a:solidFill>
                <a:srgbClr val="FFFF00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1620179"/>
              </p:ext>
            </p:extLst>
          </p:nvPr>
        </p:nvGraphicFramePr>
        <p:xfrm>
          <a:off x="444843" y="1777305"/>
          <a:ext cx="5475158" cy="3330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3455809"/>
              </p:ext>
            </p:extLst>
          </p:nvPr>
        </p:nvGraphicFramePr>
        <p:xfrm>
          <a:off x="6194853" y="2130929"/>
          <a:ext cx="5391665" cy="3610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8792050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5739</TotalTime>
  <Words>485</Words>
  <Application>Microsoft Office PowerPoint</Application>
  <PresentationFormat>Widescreen</PresentationFormat>
  <Paragraphs>72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Century Gothic</vt:lpstr>
      <vt:lpstr>Wingdings 3</vt:lpstr>
      <vt:lpstr>Slice</vt:lpstr>
      <vt:lpstr>  Assessment of Introductory Biology Course for Improving Retention in the Major </vt:lpstr>
      <vt:lpstr>45% of entering biology of animals class receiving grades of d, f or withdrawing</vt:lpstr>
      <vt:lpstr>PowerPoint Presentation</vt:lpstr>
      <vt:lpstr>We developed a standardized test for entering freshmen</vt:lpstr>
      <vt:lpstr>Outcomes</vt:lpstr>
      <vt:lpstr>PowerPoint Presentation</vt:lpstr>
      <vt:lpstr>Preliminary data by smart center</vt:lpstr>
      <vt:lpstr>Students taking biological inquiry and then biology of animals (n = 18)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RONALD JOHNSON</dc:creator>
  <cp:lastModifiedBy>RONALD JOHNSON</cp:lastModifiedBy>
  <cp:revision>13</cp:revision>
  <dcterms:created xsi:type="dcterms:W3CDTF">2019-03-08T18:42:19Z</dcterms:created>
  <dcterms:modified xsi:type="dcterms:W3CDTF">2019-03-12T18:22:11Z</dcterms:modified>
</cp:coreProperties>
</file>